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Poppins Bold" charset="1" panose="00000800000000000000"/>
      <p:regular r:id="rId19"/>
    </p:embeddedFont>
    <p:embeddedFont>
      <p:font typeface="Lato" charset="1" panose="020F0502020204030203"/>
      <p:regular r:id="rId20"/>
    </p:embeddedFont>
    <p:embeddedFont>
      <p:font typeface="Poppins" charset="1" panose="00000500000000000000"/>
      <p:regular r:id="rId21"/>
    </p:embeddedFont>
    <p:embeddedFont>
      <p:font typeface="Lato Bold" charset="1" panose="020F05020202040302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nT8a-ZqE.mp4>
</file>

<file path=ppt/media/image1.png>
</file>

<file path=ppt/media/image2.png>
</file>

<file path=ppt/media/image3.svg>
</file>

<file path=ppt/media/image4.png>
</file>

<file path=ppt/media/image5.png>
</file>

<file path=ppt/media/image6.svg>
</file>

<file path=ppt/media/image7.jpe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VAGnT8a-ZqE.mp4" Type="http://schemas.openxmlformats.org/officeDocument/2006/relationships/video"/><Relationship Id="rId4" Target="../media/VAGnT8a-ZqE.mp4" Type="http://schemas.microsoft.com/office/2007/relationships/media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5651837" y="28933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71305" y="2413563"/>
            <a:ext cx="11411477" cy="6873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210"/>
              </a:lnSpc>
            </a:pPr>
            <a:r>
              <a:rPr lang="en-US" sz="1200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SENTIMENT ANALYSIS</a:t>
            </a:r>
          </a:p>
          <a:p>
            <a:pPr algn="l">
              <a:lnSpc>
                <a:spcPts val="5291"/>
              </a:lnSpc>
            </a:pPr>
            <a:r>
              <a:rPr lang="en-US" sz="481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WITH SARCASM AND EMOJI AWARENESS</a:t>
            </a:r>
          </a:p>
          <a:p>
            <a:pPr algn="l">
              <a:lnSpc>
                <a:spcPts val="1595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896669" y="882426"/>
            <a:ext cx="3755168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NUST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7868571"/>
            <a:ext cx="7762921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Muhammad Nabeel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Umar Farooq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89496">
            <a:off x="-5091968" y="-1340368"/>
            <a:ext cx="11026567" cy="7966695"/>
          </a:xfrm>
          <a:custGeom>
            <a:avLst/>
            <a:gdLst/>
            <a:ahLst/>
            <a:cxnLst/>
            <a:rect r="r" b="b" t="t" l="l"/>
            <a:pathLst>
              <a:path h="7966695" w="11026567">
                <a:moveTo>
                  <a:pt x="0" y="0"/>
                </a:moveTo>
                <a:lnTo>
                  <a:pt x="11026567" y="0"/>
                </a:lnTo>
                <a:lnTo>
                  <a:pt x="11026567" y="7966695"/>
                </a:lnTo>
                <a:lnTo>
                  <a:pt x="0" y="7966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932795"/>
            <a:ext cx="16230600" cy="1024635"/>
            <a:chOff x="0" y="0"/>
            <a:chExt cx="4274726" cy="2698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69863"/>
            </a:xfrm>
            <a:custGeom>
              <a:avLst/>
              <a:gdLst/>
              <a:ahLst/>
              <a:cxnLst/>
              <a:rect r="r" b="b" t="t" l="l"/>
              <a:pathLst>
                <a:path h="269863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241243"/>
                  </a:lnTo>
                  <a:cubicBezTo>
                    <a:pt x="4274726" y="257049"/>
                    <a:pt x="4261912" y="269863"/>
                    <a:pt x="4246106" y="269863"/>
                  </a:cubicBezTo>
                  <a:lnTo>
                    <a:pt x="28620" y="269863"/>
                  </a:lnTo>
                  <a:cubicBezTo>
                    <a:pt x="12813" y="269863"/>
                    <a:pt x="0" y="257049"/>
                    <a:pt x="0" y="241243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74726" cy="3079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967116">
            <a:off x="8691170" y="1377244"/>
            <a:ext cx="12892802" cy="9575242"/>
          </a:xfrm>
          <a:custGeom>
            <a:avLst/>
            <a:gdLst/>
            <a:ahLst/>
            <a:cxnLst/>
            <a:rect r="r" b="b" t="t" l="l"/>
            <a:pathLst>
              <a:path h="9575242" w="12892802">
                <a:moveTo>
                  <a:pt x="0" y="0"/>
                </a:moveTo>
                <a:lnTo>
                  <a:pt x="12892803" y="0"/>
                </a:lnTo>
                <a:lnTo>
                  <a:pt x="12892803" y="9575242"/>
                </a:lnTo>
                <a:lnTo>
                  <a:pt x="0" y="95752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93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2151214"/>
            <a:ext cx="8010208" cy="6297125"/>
            <a:chOff x="0" y="0"/>
            <a:chExt cx="2109684" cy="16585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09685" cy="1658502"/>
            </a:xfrm>
            <a:custGeom>
              <a:avLst/>
              <a:gdLst/>
              <a:ahLst/>
              <a:cxnLst/>
              <a:rect r="r" b="b" t="t" l="l"/>
              <a:pathLst>
                <a:path h="1658502" w="2109685">
                  <a:moveTo>
                    <a:pt x="19330" y="0"/>
                  </a:moveTo>
                  <a:lnTo>
                    <a:pt x="2090354" y="0"/>
                  </a:lnTo>
                  <a:cubicBezTo>
                    <a:pt x="2101030" y="0"/>
                    <a:pt x="2109685" y="8654"/>
                    <a:pt x="2109685" y="19330"/>
                  </a:cubicBezTo>
                  <a:lnTo>
                    <a:pt x="2109685" y="1639172"/>
                  </a:lnTo>
                  <a:cubicBezTo>
                    <a:pt x="2109685" y="1644299"/>
                    <a:pt x="2107648" y="1649215"/>
                    <a:pt x="2104023" y="1652840"/>
                  </a:cubicBezTo>
                  <a:cubicBezTo>
                    <a:pt x="2100398" y="1656466"/>
                    <a:pt x="2095481" y="1658502"/>
                    <a:pt x="2090354" y="1658502"/>
                  </a:cubicBezTo>
                  <a:lnTo>
                    <a:pt x="19330" y="1658502"/>
                  </a:lnTo>
                  <a:cubicBezTo>
                    <a:pt x="14203" y="1658502"/>
                    <a:pt x="9287" y="1656466"/>
                    <a:pt x="5662" y="1652840"/>
                  </a:cubicBezTo>
                  <a:cubicBezTo>
                    <a:pt x="2037" y="1649215"/>
                    <a:pt x="0" y="1644299"/>
                    <a:pt x="0" y="1639172"/>
                  </a:cubicBezTo>
                  <a:lnTo>
                    <a:pt x="0" y="19330"/>
                  </a:lnTo>
                  <a:cubicBezTo>
                    <a:pt x="0" y="14203"/>
                    <a:pt x="2037" y="9287"/>
                    <a:pt x="5662" y="5662"/>
                  </a:cubicBezTo>
                  <a:cubicBezTo>
                    <a:pt x="9287" y="2037"/>
                    <a:pt x="14203" y="0"/>
                    <a:pt x="19330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109684" cy="169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249092" y="2151214"/>
            <a:ext cx="8010208" cy="6297125"/>
            <a:chOff x="0" y="0"/>
            <a:chExt cx="2109684" cy="16585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09685" cy="1658502"/>
            </a:xfrm>
            <a:custGeom>
              <a:avLst/>
              <a:gdLst/>
              <a:ahLst/>
              <a:cxnLst/>
              <a:rect r="r" b="b" t="t" l="l"/>
              <a:pathLst>
                <a:path h="1658502" w="2109685">
                  <a:moveTo>
                    <a:pt x="19330" y="0"/>
                  </a:moveTo>
                  <a:lnTo>
                    <a:pt x="2090354" y="0"/>
                  </a:lnTo>
                  <a:cubicBezTo>
                    <a:pt x="2101030" y="0"/>
                    <a:pt x="2109685" y="8654"/>
                    <a:pt x="2109685" y="19330"/>
                  </a:cubicBezTo>
                  <a:lnTo>
                    <a:pt x="2109685" y="1639172"/>
                  </a:lnTo>
                  <a:cubicBezTo>
                    <a:pt x="2109685" y="1644299"/>
                    <a:pt x="2107648" y="1649215"/>
                    <a:pt x="2104023" y="1652840"/>
                  </a:cubicBezTo>
                  <a:cubicBezTo>
                    <a:pt x="2100398" y="1656466"/>
                    <a:pt x="2095481" y="1658502"/>
                    <a:pt x="2090354" y="1658502"/>
                  </a:cubicBezTo>
                  <a:lnTo>
                    <a:pt x="19330" y="1658502"/>
                  </a:lnTo>
                  <a:cubicBezTo>
                    <a:pt x="14203" y="1658502"/>
                    <a:pt x="9287" y="1656466"/>
                    <a:pt x="5662" y="1652840"/>
                  </a:cubicBezTo>
                  <a:cubicBezTo>
                    <a:pt x="2037" y="1649215"/>
                    <a:pt x="0" y="1644299"/>
                    <a:pt x="0" y="1639172"/>
                  </a:cubicBezTo>
                  <a:lnTo>
                    <a:pt x="0" y="19330"/>
                  </a:lnTo>
                  <a:cubicBezTo>
                    <a:pt x="0" y="14203"/>
                    <a:pt x="2037" y="9287"/>
                    <a:pt x="5662" y="5662"/>
                  </a:cubicBezTo>
                  <a:cubicBezTo>
                    <a:pt x="9287" y="2037"/>
                    <a:pt x="14203" y="0"/>
                    <a:pt x="19330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109684" cy="169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608890" y="8703795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28700" y="8703795"/>
            <a:ext cx="15362208" cy="650410"/>
            <a:chOff x="0" y="0"/>
            <a:chExt cx="4046014" cy="17130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46014" cy="171301"/>
            </a:xfrm>
            <a:custGeom>
              <a:avLst/>
              <a:gdLst/>
              <a:ahLst/>
              <a:cxnLst/>
              <a:rect r="r" b="b" t="t" l="l"/>
              <a:pathLst>
                <a:path h="171301" w="4046014">
                  <a:moveTo>
                    <a:pt x="30238" y="0"/>
                  </a:moveTo>
                  <a:lnTo>
                    <a:pt x="4015776" y="0"/>
                  </a:lnTo>
                  <a:cubicBezTo>
                    <a:pt x="4032476" y="0"/>
                    <a:pt x="4046014" y="13538"/>
                    <a:pt x="4046014" y="30238"/>
                  </a:cubicBezTo>
                  <a:lnTo>
                    <a:pt x="4046014" y="141064"/>
                  </a:lnTo>
                  <a:cubicBezTo>
                    <a:pt x="4046014" y="149083"/>
                    <a:pt x="4042828" y="156774"/>
                    <a:pt x="4037157" y="162445"/>
                  </a:cubicBezTo>
                  <a:cubicBezTo>
                    <a:pt x="4031487" y="168116"/>
                    <a:pt x="4023796" y="171301"/>
                    <a:pt x="4015776" y="171301"/>
                  </a:cubicBezTo>
                  <a:lnTo>
                    <a:pt x="30238" y="171301"/>
                  </a:lnTo>
                  <a:cubicBezTo>
                    <a:pt x="22218" y="171301"/>
                    <a:pt x="14527" y="168116"/>
                    <a:pt x="8856" y="162445"/>
                  </a:cubicBezTo>
                  <a:cubicBezTo>
                    <a:pt x="3186" y="156774"/>
                    <a:pt x="0" y="149083"/>
                    <a:pt x="0" y="141064"/>
                  </a:cubicBezTo>
                  <a:lnTo>
                    <a:pt x="0" y="30238"/>
                  </a:lnTo>
                  <a:cubicBezTo>
                    <a:pt x="0" y="22218"/>
                    <a:pt x="3186" y="14527"/>
                    <a:pt x="8856" y="8856"/>
                  </a:cubicBezTo>
                  <a:cubicBezTo>
                    <a:pt x="14527" y="3186"/>
                    <a:pt x="22218" y="0"/>
                    <a:pt x="302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046014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7480786" y="1165535"/>
            <a:ext cx="3326428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REFERENCES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04564" y="2611295"/>
            <a:ext cx="7058480" cy="584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https://www.sciencedirect.com/science/article/pii/S2949719124000074 https://www.sciencedirect.com/science/article/pii/S1877050920323942 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https://www.nature.com/articles/s41598-024-58944-5 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https://www.nature.com/articles/s41598-025-92286-0 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https://arxiv.org/abs/2504.05603 </a:t>
            </a:r>
          </a:p>
          <a:p>
            <a:pPr algn="l"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https://ieeexplore.ieee.org/abstract/document/10921793?casa_token=8zWL2NGNTPUAAAAA:2KKdLY0yy79p-y3vyhJJixMsSQir_wTsKdUhnAEs4h8sp0et4rEw29TKHHuQxf2qrAHOSTzwvqU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724956" y="2601770"/>
            <a:ext cx="7058480" cy="545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https://www.sciencedirect.com/science/article/pii/S2666449621000529 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https://ieeexplore.ieee.org/abstract/document/10649041?casa_token=SmncyGrHQXwAAAAA:5cfSiGB_ANIYtWNfAcYXFsj9Jk2MnIigkGxhOxNxbWAc8Ye-LMj3M30kCNhJUIq0CbUOqTV8z8Y 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https://ieeexplore.ieee.org/document/10915496 </a:t>
            </a:r>
          </a:p>
          <a:p>
            <a:pPr algn="l"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https://ieeexplore.ieee.org/abstract/document/10927767?casa_token=0EyryXwsy5YAAAAA:mGiYvlrZFlBSSo8RYGtZ_zonh-zFrYFy3cDDeXev5qIxMP_IAoh6YJokhMlD3wdppPgwUl8NlHY 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359596" y="8850121"/>
            <a:ext cx="357759" cy="357759"/>
          </a:xfrm>
          <a:custGeom>
            <a:avLst/>
            <a:gdLst/>
            <a:ahLst/>
            <a:cxnLst/>
            <a:rect r="r" b="b" t="t" l="l"/>
            <a:pathLst>
              <a:path h="357759" w="357759">
                <a:moveTo>
                  <a:pt x="0" y="0"/>
                </a:moveTo>
                <a:lnTo>
                  <a:pt x="357759" y="0"/>
                </a:lnTo>
                <a:lnTo>
                  <a:pt x="357759" y="357759"/>
                </a:lnTo>
                <a:lnTo>
                  <a:pt x="0" y="3577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838090" y="8830563"/>
            <a:ext cx="3520620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NUST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89496">
            <a:off x="-5091968" y="-1340368"/>
            <a:ext cx="11026567" cy="7966695"/>
          </a:xfrm>
          <a:custGeom>
            <a:avLst/>
            <a:gdLst/>
            <a:ahLst/>
            <a:cxnLst/>
            <a:rect r="r" b="b" t="t" l="l"/>
            <a:pathLst>
              <a:path h="7966695" w="11026567">
                <a:moveTo>
                  <a:pt x="0" y="0"/>
                </a:moveTo>
                <a:lnTo>
                  <a:pt x="11026567" y="0"/>
                </a:lnTo>
                <a:lnTo>
                  <a:pt x="11026567" y="7966695"/>
                </a:lnTo>
                <a:lnTo>
                  <a:pt x="0" y="7966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932795"/>
            <a:ext cx="16230600" cy="1024635"/>
            <a:chOff x="0" y="0"/>
            <a:chExt cx="4274726" cy="2698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69863"/>
            </a:xfrm>
            <a:custGeom>
              <a:avLst/>
              <a:gdLst/>
              <a:ahLst/>
              <a:cxnLst/>
              <a:rect r="r" b="b" t="t" l="l"/>
              <a:pathLst>
                <a:path h="269863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241243"/>
                  </a:lnTo>
                  <a:cubicBezTo>
                    <a:pt x="4274726" y="257049"/>
                    <a:pt x="4261912" y="269863"/>
                    <a:pt x="4246106" y="269863"/>
                  </a:cubicBezTo>
                  <a:lnTo>
                    <a:pt x="28620" y="269863"/>
                  </a:lnTo>
                  <a:cubicBezTo>
                    <a:pt x="12813" y="269863"/>
                    <a:pt x="0" y="257049"/>
                    <a:pt x="0" y="241243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74726" cy="3079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967116">
            <a:off x="8691170" y="1377244"/>
            <a:ext cx="12892802" cy="9575242"/>
          </a:xfrm>
          <a:custGeom>
            <a:avLst/>
            <a:gdLst/>
            <a:ahLst/>
            <a:cxnLst/>
            <a:rect r="r" b="b" t="t" l="l"/>
            <a:pathLst>
              <a:path h="9575242" w="12892802">
                <a:moveTo>
                  <a:pt x="0" y="0"/>
                </a:moveTo>
                <a:lnTo>
                  <a:pt x="12892803" y="0"/>
                </a:lnTo>
                <a:lnTo>
                  <a:pt x="12892803" y="9575242"/>
                </a:lnTo>
                <a:lnTo>
                  <a:pt x="0" y="95752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93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2151214"/>
            <a:ext cx="16230600" cy="6297125"/>
            <a:chOff x="0" y="0"/>
            <a:chExt cx="4274726" cy="16585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274726" cy="1658502"/>
            </a:xfrm>
            <a:custGeom>
              <a:avLst/>
              <a:gdLst/>
              <a:ahLst/>
              <a:cxnLst/>
              <a:rect r="r" b="b" t="t" l="l"/>
              <a:pathLst>
                <a:path h="1658502" w="4274726">
                  <a:moveTo>
                    <a:pt x="9540" y="0"/>
                  </a:moveTo>
                  <a:lnTo>
                    <a:pt x="4265186" y="0"/>
                  </a:lnTo>
                  <a:cubicBezTo>
                    <a:pt x="4270455" y="0"/>
                    <a:pt x="4274726" y="4271"/>
                    <a:pt x="4274726" y="9540"/>
                  </a:cubicBezTo>
                  <a:lnTo>
                    <a:pt x="4274726" y="1648962"/>
                  </a:lnTo>
                  <a:cubicBezTo>
                    <a:pt x="4274726" y="1654231"/>
                    <a:pt x="4270455" y="1658502"/>
                    <a:pt x="4265186" y="1658502"/>
                  </a:cubicBezTo>
                  <a:lnTo>
                    <a:pt x="9540" y="1658502"/>
                  </a:lnTo>
                  <a:cubicBezTo>
                    <a:pt x="4271" y="1658502"/>
                    <a:pt x="0" y="1654231"/>
                    <a:pt x="0" y="1648962"/>
                  </a:cubicBezTo>
                  <a:lnTo>
                    <a:pt x="0" y="9540"/>
                  </a:lnTo>
                  <a:cubicBezTo>
                    <a:pt x="0" y="4271"/>
                    <a:pt x="4271" y="0"/>
                    <a:pt x="9540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4274726" cy="169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608890" y="8703795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028700" y="8703795"/>
            <a:ext cx="15362208" cy="650410"/>
            <a:chOff x="0" y="0"/>
            <a:chExt cx="4046014" cy="17130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46014" cy="171301"/>
            </a:xfrm>
            <a:custGeom>
              <a:avLst/>
              <a:gdLst/>
              <a:ahLst/>
              <a:cxnLst/>
              <a:rect r="r" b="b" t="t" l="l"/>
              <a:pathLst>
                <a:path h="171301" w="4046014">
                  <a:moveTo>
                    <a:pt x="30238" y="0"/>
                  </a:moveTo>
                  <a:lnTo>
                    <a:pt x="4015776" y="0"/>
                  </a:lnTo>
                  <a:cubicBezTo>
                    <a:pt x="4032476" y="0"/>
                    <a:pt x="4046014" y="13538"/>
                    <a:pt x="4046014" y="30238"/>
                  </a:cubicBezTo>
                  <a:lnTo>
                    <a:pt x="4046014" y="141064"/>
                  </a:lnTo>
                  <a:cubicBezTo>
                    <a:pt x="4046014" y="149083"/>
                    <a:pt x="4042828" y="156774"/>
                    <a:pt x="4037157" y="162445"/>
                  </a:cubicBezTo>
                  <a:cubicBezTo>
                    <a:pt x="4031487" y="168116"/>
                    <a:pt x="4023796" y="171301"/>
                    <a:pt x="4015776" y="171301"/>
                  </a:cubicBezTo>
                  <a:lnTo>
                    <a:pt x="30238" y="171301"/>
                  </a:lnTo>
                  <a:cubicBezTo>
                    <a:pt x="22218" y="171301"/>
                    <a:pt x="14527" y="168116"/>
                    <a:pt x="8856" y="162445"/>
                  </a:cubicBezTo>
                  <a:cubicBezTo>
                    <a:pt x="3186" y="156774"/>
                    <a:pt x="0" y="149083"/>
                    <a:pt x="0" y="141064"/>
                  </a:cubicBezTo>
                  <a:lnTo>
                    <a:pt x="0" y="30238"/>
                  </a:lnTo>
                  <a:cubicBezTo>
                    <a:pt x="0" y="22218"/>
                    <a:pt x="3186" y="14527"/>
                    <a:pt x="8856" y="8856"/>
                  </a:cubicBezTo>
                  <a:cubicBezTo>
                    <a:pt x="14527" y="3186"/>
                    <a:pt x="22218" y="0"/>
                    <a:pt x="302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046014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7480786" y="1165535"/>
            <a:ext cx="3326428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REFERENCES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77806" y="3048920"/>
            <a:ext cx="15256289" cy="272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IMDB Dataset of 50K Movie Reviews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https://www.kaggle.com/datasets/lakshmi25npathi/imdb-dataset-of-50k-movie-reviews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Google Gemini API Documentation:</a:t>
            </a:r>
          </a:p>
          <a:p>
            <a:pPr algn="l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https://ai.google.dev/gemini-api/docs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BERT Documentation:</a:t>
            </a:r>
          </a:p>
          <a:p>
            <a:pPr algn="l" marL="949959" indent="-316653" lvl="2">
              <a:lnSpc>
                <a:spcPts val="3079"/>
              </a:lnSpc>
              <a:spcBef>
                <a:spcPct val="0"/>
              </a:spcBef>
              <a:buFont typeface="Arial"/>
              <a:buChar char="⚬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https://huggingface.co/docs/transformers/en/model_doc/bert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359596" y="8850121"/>
            <a:ext cx="357759" cy="357759"/>
          </a:xfrm>
          <a:custGeom>
            <a:avLst/>
            <a:gdLst/>
            <a:ahLst/>
            <a:cxnLst/>
            <a:rect r="r" b="b" t="t" l="l"/>
            <a:pathLst>
              <a:path h="357759" w="357759">
                <a:moveTo>
                  <a:pt x="0" y="0"/>
                </a:moveTo>
                <a:lnTo>
                  <a:pt x="357759" y="0"/>
                </a:lnTo>
                <a:lnTo>
                  <a:pt x="357759" y="357759"/>
                </a:lnTo>
                <a:lnTo>
                  <a:pt x="0" y="3577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838090" y="8830563"/>
            <a:ext cx="3520620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NUST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07419" y="449218"/>
            <a:ext cx="17583776" cy="94479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65" y="645697"/>
            <a:ext cx="16598104" cy="995428"/>
            <a:chOff x="0" y="0"/>
            <a:chExt cx="4371517" cy="2621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71517" cy="262170"/>
            </a:xfrm>
            <a:custGeom>
              <a:avLst/>
              <a:gdLst/>
              <a:ahLst/>
              <a:cxnLst/>
              <a:rect r="r" b="b" t="t" l="l"/>
              <a:pathLst>
                <a:path h="262170" w="4371517">
                  <a:moveTo>
                    <a:pt x="29852" y="0"/>
                  </a:moveTo>
                  <a:lnTo>
                    <a:pt x="4341666" y="0"/>
                  </a:lnTo>
                  <a:cubicBezTo>
                    <a:pt x="4349583" y="0"/>
                    <a:pt x="4357176" y="3145"/>
                    <a:pt x="4362774" y="8743"/>
                  </a:cubicBezTo>
                  <a:cubicBezTo>
                    <a:pt x="4368372" y="14342"/>
                    <a:pt x="4371517" y="21935"/>
                    <a:pt x="4371517" y="29852"/>
                  </a:cubicBezTo>
                  <a:lnTo>
                    <a:pt x="4371517" y="232318"/>
                  </a:lnTo>
                  <a:cubicBezTo>
                    <a:pt x="4371517" y="248805"/>
                    <a:pt x="4358152" y="262170"/>
                    <a:pt x="4341666" y="262170"/>
                  </a:cubicBezTo>
                  <a:lnTo>
                    <a:pt x="29852" y="262170"/>
                  </a:lnTo>
                  <a:cubicBezTo>
                    <a:pt x="21935" y="262170"/>
                    <a:pt x="14342" y="259025"/>
                    <a:pt x="8743" y="253427"/>
                  </a:cubicBezTo>
                  <a:cubicBezTo>
                    <a:pt x="3145" y="247829"/>
                    <a:pt x="0" y="240236"/>
                    <a:pt x="0" y="232318"/>
                  </a:cubicBezTo>
                  <a:lnTo>
                    <a:pt x="0" y="29852"/>
                  </a:lnTo>
                  <a:cubicBezTo>
                    <a:pt x="0" y="21935"/>
                    <a:pt x="3145" y="14342"/>
                    <a:pt x="8743" y="8743"/>
                  </a:cubicBezTo>
                  <a:cubicBezTo>
                    <a:pt x="14342" y="3145"/>
                    <a:pt x="21935" y="0"/>
                    <a:pt x="2985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371517" cy="30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6669" y="882426"/>
            <a:ext cx="4535372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NUST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8665" y="7119480"/>
            <a:ext cx="6096698" cy="1128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Muhammad Nabeel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Umar Farooq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8665" y="5417085"/>
            <a:ext cx="11411477" cy="83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29472" y="581124"/>
            <a:ext cx="13829057" cy="10020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0"/>
              </a:lnSpc>
              <a:spcBef>
                <a:spcPct val="0"/>
              </a:spcBef>
            </a:pPr>
          </a:p>
          <a:p>
            <a:pPr algn="ctr">
              <a:lnSpc>
                <a:spcPts val="6240"/>
              </a:lnSpc>
            </a:pPr>
            <a:r>
              <a:rPr lang="en-US" b="true" sz="4457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Problem Statement</a:t>
            </a:r>
          </a:p>
          <a:p>
            <a:pPr algn="ctr">
              <a:lnSpc>
                <a:spcPts val="6240"/>
              </a:lnSpc>
            </a:pPr>
          </a:p>
          <a:p>
            <a:pPr algn="l">
              <a:lnSpc>
                <a:spcPts val="5260"/>
              </a:lnSpc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Complex Sentiment Signals:</a:t>
            </a:r>
          </a:p>
          <a:p>
            <a:pPr algn="l" marL="595416" indent="-297708" lvl="1">
              <a:lnSpc>
                <a:spcPts val="3860"/>
              </a:lnSpc>
              <a:buFont typeface="Arial"/>
              <a:buChar char="•"/>
            </a:pPr>
            <a:r>
              <a:rPr lang="en-US" sz="2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Traditional sentiment analysis often fails when positive text is paired with negative emojis or when sarcastic language is used.</a:t>
            </a:r>
          </a:p>
          <a:p>
            <a:pPr algn="l">
              <a:lnSpc>
                <a:spcPts val="3860"/>
              </a:lnSpc>
            </a:pPr>
          </a:p>
          <a:p>
            <a:pPr algn="l">
              <a:lnSpc>
                <a:spcPts val="5260"/>
              </a:lnSpc>
            </a:pPr>
            <a:r>
              <a:rPr lang="en-US" b="true" sz="3757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Nuanced Language:</a:t>
            </a:r>
          </a:p>
          <a:p>
            <a:pPr algn="l" marL="595416" indent="-297708" lvl="1">
              <a:lnSpc>
                <a:spcPts val="3860"/>
              </a:lnSpc>
              <a:buFont typeface="Arial"/>
              <a:buChar char="•"/>
            </a:pPr>
            <a:r>
              <a:rPr lang="en-US" sz="2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Sarcasm and mixed signals (text vs. emoji) lead to misclassification, affecting applications in social media monitoring, customer feedback, etc.</a:t>
            </a:r>
          </a:p>
          <a:p>
            <a:pPr algn="l">
              <a:lnSpc>
                <a:spcPts val="3860"/>
              </a:lnSpc>
            </a:pPr>
          </a:p>
          <a:p>
            <a:pPr algn="l">
              <a:lnSpc>
                <a:spcPts val="5260"/>
              </a:lnSpc>
              <a:spcBef>
                <a:spcPct val="0"/>
              </a:spcBef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Current Research Gap:</a:t>
            </a:r>
          </a:p>
          <a:p>
            <a:pPr algn="l" marL="595416" indent="-297708" lvl="1">
              <a:lnSpc>
                <a:spcPts val="3860"/>
              </a:lnSpc>
              <a:buFont typeface="Arial"/>
              <a:buChar char="•"/>
            </a:pPr>
            <a:r>
              <a:rPr lang="en-US" sz="2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While separate models exist for sentiment analysis, sarcasm detection, and emoji interpretation, an integrated model that reconciles these contradictory signals is still an open challenge.</a:t>
            </a:r>
          </a:p>
          <a:p>
            <a:pPr algn="l">
              <a:lnSpc>
                <a:spcPts val="3160"/>
              </a:lnSpc>
            </a:pPr>
          </a:p>
          <a:p>
            <a:pPr algn="l">
              <a:lnSpc>
                <a:spcPts val="4840"/>
              </a:lnSpc>
              <a:spcBef>
                <a:spcPct val="0"/>
              </a:spcBef>
            </a:pPr>
          </a:p>
          <a:p>
            <a:pPr algn="l">
              <a:lnSpc>
                <a:spcPts val="31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29472" y="695524"/>
            <a:ext cx="13829057" cy="8299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0"/>
              </a:lnSpc>
              <a:spcBef>
                <a:spcPct val="0"/>
              </a:spcBef>
            </a:pPr>
          </a:p>
          <a:p>
            <a:pPr algn="ctr">
              <a:lnSpc>
                <a:spcPts val="6240"/>
              </a:lnSpc>
            </a:pPr>
            <a:r>
              <a:rPr lang="en-US" b="true" sz="4457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Challenges</a:t>
            </a:r>
          </a:p>
          <a:p>
            <a:pPr algn="ctr">
              <a:lnSpc>
                <a:spcPts val="6240"/>
              </a:lnSpc>
            </a:pPr>
          </a:p>
          <a:p>
            <a:pPr algn="l">
              <a:lnSpc>
                <a:spcPts val="5260"/>
              </a:lnSpc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Dataset Availability:</a:t>
            </a:r>
          </a:p>
          <a:p>
            <a:pPr algn="l" marL="595416" indent="-297708" lvl="1">
              <a:lnSpc>
                <a:spcPts val="3860"/>
              </a:lnSpc>
              <a:buFont typeface="Arial"/>
              <a:buChar char="•"/>
            </a:pPr>
            <a:r>
              <a:rPr lang="en-US" sz="2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Generation of a textual dataset consisting of sarcasm and emojis with their sentiments lablled. </a:t>
            </a:r>
          </a:p>
          <a:p>
            <a:pPr algn="l">
              <a:lnSpc>
                <a:spcPts val="5260"/>
              </a:lnSpc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Integrated Modelling:</a:t>
            </a:r>
          </a:p>
          <a:p>
            <a:pPr algn="l" marL="595416" indent="-297708" lvl="1">
              <a:lnSpc>
                <a:spcPts val="3860"/>
              </a:lnSpc>
              <a:buFont typeface="Arial"/>
              <a:buChar char="•"/>
            </a:pPr>
            <a:r>
              <a:rPr lang="en-US" sz="2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Developing a single model that considers both the sarcastic tone and emojis meaning in evaluation of the Sentiment of Sentences. </a:t>
            </a:r>
          </a:p>
          <a:p>
            <a:pPr algn="l">
              <a:lnSpc>
                <a:spcPts val="5260"/>
              </a:lnSpc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Feature Representation:</a:t>
            </a:r>
          </a:p>
          <a:p>
            <a:pPr algn="l" marL="595416" indent="-297708" lvl="1">
              <a:lnSpc>
                <a:spcPts val="3860"/>
              </a:lnSpc>
              <a:buFont typeface="Arial"/>
              <a:buChar char="•"/>
            </a:pPr>
            <a:r>
              <a:rPr lang="en-US" sz="2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Developing effective embeddings for both words and emojis.</a:t>
            </a:r>
          </a:p>
          <a:p>
            <a:pPr algn="l">
              <a:lnSpc>
                <a:spcPts val="5260"/>
              </a:lnSpc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Limited Computational Resources:</a:t>
            </a:r>
          </a:p>
          <a:p>
            <a:pPr algn="l" marL="595416" indent="-297708" lvl="1">
              <a:lnSpc>
                <a:spcPts val="3860"/>
              </a:lnSpc>
              <a:buFont typeface="Arial"/>
              <a:buChar char="•"/>
            </a:pPr>
            <a:r>
              <a:rPr lang="en-US" sz="2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Building a robust model without relying on heavy transformer architectures.</a:t>
            </a:r>
          </a:p>
          <a:p>
            <a:pPr algn="l">
              <a:lnSpc>
                <a:spcPts val="38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29472" y="695524"/>
            <a:ext cx="13829057" cy="80103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0"/>
              </a:lnSpc>
              <a:spcBef>
                <a:spcPct val="0"/>
              </a:spcBef>
            </a:pPr>
          </a:p>
          <a:p>
            <a:pPr algn="ctr">
              <a:lnSpc>
                <a:spcPts val="6240"/>
              </a:lnSpc>
            </a:pPr>
            <a:r>
              <a:rPr lang="en-US" b="true" sz="4457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Research Objectives Achieved</a:t>
            </a:r>
          </a:p>
          <a:p>
            <a:pPr algn="l">
              <a:lnSpc>
                <a:spcPts val="5260"/>
              </a:lnSpc>
            </a:pPr>
          </a:p>
          <a:p>
            <a:pPr algn="l" marL="811311" indent="-405655" lvl="1">
              <a:lnSpc>
                <a:spcPts val="5260"/>
              </a:lnSpc>
              <a:buFont typeface="Arial"/>
              <a:buChar char="•"/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Self Curation of Dataset containing Sarcastic Emoji based inverse sentiment .</a:t>
            </a:r>
          </a:p>
          <a:p>
            <a:pPr algn="l">
              <a:lnSpc>
                <a:spcPts val="3860"/>
              </a:lnSpc>
              <a:spcBef>
                <a:spcPct val="0"/>
              </a:spcBef>
            </a:pPr>
          </a:p>
          <a:p>
            <a:pPr algn="l" marL="811311" indent="-405655" lvl="1">
              <a:lnSpc>
                <a:spcPts val="5260"/>
              </a:lnSpc>
              <a:buFont typeface="Arial"/>
              <a:buChar char="•"/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Building a robust model without relying on heavy transformer architectures.</a:t>
            </a:r>
          </a:p>
          <a:p>
            <a:pPr algn="l" marL="811311" indent="-405655" lvl="1">
              <a:lnSpc>
                <a:spcPts val="5260"/>
              </a:lnSpc>
              <a:buFont typeface="Arial"/>
              <a:buChar char="•"/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Training of Sentiment Analysis Model for GenZ tone.</a:t>
            </a:r>
          </a:p>
          <a:p>
            <a:pPr algn="l">
              <a:lnSpc>
                <a:spcPts val="5260"/>
              </a:lnSpc>
            </a:pPr>
          </a:p>
          <a:p>
            <a:pPr algn="l">
              <a:lnSpc>
                <a:spcPts val="3160"/>
              </a:lnSpc>
              <a:spcBef>
                <a:spcPct val="0"/>
              </a:spcBef>
            </a:pPr>
          </a:p>
          <a:p>
            <a:pPr algn="l">
              <a:lnSpc>
                <a:spcPts val="4840"/>
              </a:lnSpc>
              <a:spcBef>
                <a:spcPct val="0"/>
              </a:spcBef>
            </a:pPr>
          </a:p>
          <a:p>
            <a:pPr algn="l">
              <a:lnSpc>
                <a:spcPts val="31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46270" y="790113"/>
            <a:ext cx="16595461" cy="8095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89"/>
              </a:lnSpc>
            </a:pPr>
            <a:r>
              <a:rPr lang="en-US" b="true" sz="5349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Datasets</a:t>
            </a:r>
          </a:p>
          <a:p>
            <a:pPr algn="ctr">
              <a:lnSpc>
                <a:spcPts val="7489"/>
              </a:lnSpc>
            </a:pPr>
          </a:p>
          <a:p>
            <a:pPr algn="l">
              <a:lnSpc>
                <a:spcPts val="5473"/>
              </a:lnSpc>
            </a:pPr>
            <a:r>
              <a:rPr lang="en-US" sz="390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Synthetic Dataset Generatin of GenZ tone using Gemini API  pipeline.</a:t>
            </a:r>
          </a:p>
          <a:p>
            <a:pPr algn="l">
              <a:lnSpc>
                <a:spcPts val="5473"/>
              </a:lnSpc>
            </a:pPr>
          </a:p>
          <a:p>
            <a:pPr algn="l">
              <a:lnSpc>
                <a:spcPts val="6313"/>
              </a:lnSpc>
            </a:pPr>
            <a:r>
              <a:rPr lang="en-US" sz="450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Structure:</a:t>
            </a:r>
          </a:p>
          <a:p>
            <a:pPr algn="l" marL="844066" indent="-422033" lvl="1">
              <a:lnSpc>
                <a:spcPts val="5473"/>
              </a:lnSpc>
              <a:buFont typeface="Arial"/>
              <a:buChar char="•"/>
            </a:pPr>
            <a:r>
              <a:rPr lang="en-US" sz="390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JSON file</a:t>
            </a:r>
          </a:p>
          <a:p>
            <a:pPr algn="just" marL="844066" indent="-422033" lvl="1">
              <a:lnSpc>
                <a:spcPts val="5473"/>
              </a:lnSpc>
              <a:buFont typeface="Arial"/>
              <a:buChar char="•"/>
            </a:pPr>
            <a:r>
              <a:rPr lang="en-US" sz="390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</a:t>
            </a:r>
            <a:r>
              <a:rPr lang="en-US" sz="390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{“sentence” “Great work”,“polarity” “1”},.....]</a:t>
            </a:r>
          </a:p>
          <a:p>
            <a:pPr algn="l">
              <a:lnSpc>
                <a:spcPts val="3793"/>
              </a:lnSpc>
            </a:pPr>
            <a:r>
              <a:rPr lang="en-US" sz="270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</a:p>
          <a:p>
            <a:pPr algn="l">
              <a:lnSpc>
                <a:spcPts val="3793"/>
              </a:lnSpc>
            </a:pPr>
          </a:p>
          <a:p>
            <a:pPr algn="l">
              <a:lnSpc>
                <a:spcPts val="4801"/>
              </a:lnSpc>
              <a:spcBef>
                <a:spcPct val="0"/>
              </a:spcBef>
            </a:pPr>
            <a:r>
              <a:rPr lang="en-US" sz="342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Final Dataset: 41000 Entries (60% Synthetic Emoji Sarcastic Data+ Classical IMDB Movie Review)</a:t>
            </a:r>
          </a:p>
          <a:p>
            <a:pPr algn="l">
              <a:lnSpc>
                <a:spcPts val="379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3744" y="622292"/>
            <a:ext cx="17116390" cy="9364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9"/>
              </a:lnSpc>
              <a:spcBef>
                <a:spcPct val="0"/>
              </a:spcBef>
            </a:pPr>
            <a:r>
              <a:rPr lang="en-US" b="true" sz="3106" u="sng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Hybrid LSTM + Attention Encoder:</a:t>
            </a:r>
          </a:p>
          <a:p>
            <a:pPr algn="l" marL="670756" indent="-335378" lvl="1">
              <a:lnSpc>
                <a:spcPts val="4349"/>
              </a:lnSpc>
              <a:buFont typeface="Arial"/>
              <a:buChar char="•"/>
            </a:pPr>
            <a:r>
              <a:rPr lang="en-US" sz="310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Uses a 4-layer bidirectional LSTM (hidden_dim=256) to capture sequence context, followed by two stacked multi-head self-attention + feed-forward blocks for deeper contextual feature extraction.</a:t>
            </a:r>
          </a:p>
          <a:p>
            <a:pPr algn="l">
              <a:lnSpc>
                <a:spcPts val="4349"/>
              </a:lnSpc>
            </a:pPr>
          </a:p>
          <a:p>
            <a:pPr algn="l">
              <a:lnSpc>
                <a:spcPts val="4349"/>
              </a:lnSpc>
              <a:spcBef>
                <a:spcPct val="0"/>
              </a:spcBef>
            </a:pPr>
            <a:r>
              <a:rPr lang="en-US" b="true" sz="3106" u="sng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Mask-Aware Pooling:</a:t>
            </a:r>
          </a:p>
          <a:p>
            <a:pPr algn="l" marL="670756" indent="-335378" lvl="1">
              <a:lnSpc>
                <a:spcPts val="4349"/>
              </a:lnSpc>
              <a:buFont typeface="Arial"/>
              <a:buChar char="•"/>
            </a:pPr>
            <a:r>
              <a:rPr lang="en-US" sz="310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Applies the input attention mask to zero-out padding tokens, then performs mean pooling over time steps to produce a fixed-size sentence representation.</a:t>
            </a:r>
          </a:p>
          <a:p>
            <a:pPr algn="l" marL="670756" indent="-335378" lvl="1">
              <a:lnSpc>
                <a:spcPts val="4349"/>
              </a:lnSpc>
              <a:buFont typeface="Arial"/>
              <a:buChar char="•"/>
            </a:pPr>
          </a:p>
          <a:p>
            <a:pPr algn="l">
              <a:lnSpc>
                <a:spcPts val="4349"/>
              </a:lnSpc>
              <a:spcBef>
                <a:spcPct val="0"/>
              </a:spcBef>
            </a:pPr>
            <a:r>
              <a:rPr lang="en-US" b="true" sz="3106" u="sng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Deep Classifier Head:</a:t>
            </a:r>
          </a:p>
          <a:p>
            <a:pPr algn="l" marL="670756" indent="-335378" lvl="1">
              <a:lnSpc>
                <a:spcPts val="4349"/>
              </a:lnSpc>
              <a:buFont typeface="Arial"/>
              <a:buChar char="•"/>
            </a:pPr>
            <a:r>
              <a:rPr lang="en-US" sz="310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Projects the pooled vector through two intermediate layers (with LayerNorm, GELU, dropout) before mapping to the 3-way sentiment logits.</a:t>
            </a:r>
          </a:p>
          <a:p>
            <a:pPr algn="l" marL="670756" indent="-335378" lvl="1">
              <a:lnSpc>
                <a:spcPts val="4349"/>
              </a:lnSpc>
              <a:buFont typeface="Arial"/>
              <a:buChar char="•"/>
            </a:pPr>
          </a:p>
          <a:p>
            <a:pPr algn="l">
              <a:lnSpc>
                <a:spcPts val="4349"/>
              </a:lnSpc>
              <a:spcBef>
                <a:spcPct val="0"/>
              </a:spcBef>
            </a:pPr>
            <a:r>
              <a:rPr lang="en-US" b="true" sz="3106" u="sng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Imbalance-Aware Training:</a:t>
            </a:r>
          </a:p>
          <a:p>
            <a:pPr algn="l" marL="670756" indent="-335378" lvl="1">
              <a:lnSpc>
                <a:spcPts val="4349"/>
              </a:lnSpc>
              <a:buFont typeface="Arial"/>
              <a:buChar char="•"/>
            </a:pPr>
            <a:r>
              <a:rPr lang="en-US" sz="3106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Registers per-class weights in a buffer and uses them in F.cross_entropy(..., weight=class_weights), so that minority classes incur higher loss and the model learns balanced decision boundaries.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29472" y="695524"/>
            <a:ext cx="13829057" cy="7972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0"/>
              </a:lnSpc>
              <a:spcBef>
                <a:spcPct val="0"/>
              </a:spcBef>
            </a:pPr>
          </a:p>
          <a:p>
            <a:pPr algn="ctr">
              <a:lnSpc>
                <a:spcPts val="6240"/>
              </a:lnSpc>
            </a:pPr>
            <a:r>
              <a:rPr lang="en-US" b="true" sz="4457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Results</a:t>
            </a:r>
          </a:p>
          <a:p>
            <a:pPr algn="ctr">
              <a:lnSpc>
                <a:spcPts val="6240"/>
              </a:lnSpc>
            </a:pPr>
          </a:p>
          <a:p>
            <a:pPr algn="l">
              <a:lnSpc>
                <a:spcPts val="5260"/>
              </a:lnSpc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Accuracy: 90.90 % </a:t>
            </a:r>
          </a:p>
          <a:p>
            <a:pPr algn="l">
              <a:lnSpc>
                <a:spcPts val="5260"/>
              </a:lnSpc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Macro F1-Score: 0.9125 </a:t>
            </a:r>
          </a:p>
          <a:p>
            <a:pPr algn="l">
              <a:lnSpc>
                <a:spcPts val="5260"/>
              </a:lnSpc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Weighted F1-Score: 0.9093 </a:t>
            </a:r>
          </a:p>
          <a:p>
            <a:pPr algn="l">
              <a:lnSpc>
                <a:spcPts val="5260"/>
              </a:lnSpc>
            </a:pPr>
          </a:p>
          <a:p>
            <a:pPr algn="l">
              <a:lnSpc>
                <a:spcPts val="5260"/>
              </a:lnSpc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Successful classification of:</a:t>
            </a:r>
          </a:p>
          <a:p>
            <a:pPr algn="l" marL="811311" indent="-405655" lvl="1">
              <a:lnSpc>
                <a:spcPts val="5260"/>
              </a:lnSpc>
              <a:buFont typeface="Arial"/>
              <a:buChar char="•"/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• 89.39% of Negative Samples. </a:t>
            </a:r>
          </a:p>
          <a:p>
            <a:pPr algn="l" marL="811311" indent="-405655" lvl="1">
              <a:lnSpc>
                <a:spcPts val="5260"/>
              </a:lnSpc>
              <a:buFont typeface="Arial"/>
              <a:buChar char="•"/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• 94.27% of Neutral Samples. </a:t>
            </a:r>
          </a:p>
          <a:p>
            <a:pPr algn="l" marL="811311" indent="-405655" lvl="1">
              <a:lnSpc>
                <a:spcPts val="5260"/>
              </a:lnSpc>
              <a:buFont typeface="Arial"/>
              <a:buChar char="•"/>
            </a:pPr>
            <a:r>
              <a:rPr lang="en-US" sz="3757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• 89.83% of Positive Samples. </a:t>
            </a:r>
          </a:p>
          <a:p>
            <a:pPr algn="l">
              <a:lnSpc>
                <a:spcPts val="31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03282" y="1957487"/>
            <a:ext cx="14881436" cy="7384913"/>
          </a:xfrm>
          <a:custGeom>
            <a:avLst/>
            <a:gdLst/>
            <a:ahLst/>
            <a:cxnLst/>
            <a:rect r="r" b="b" t="t" l="l"/>
            <a:pathLst>
              <a:path h="7384913" w="14881436">
                <a:moveTo>
                  <a:pt x="0" y="0"/>
                </a:moveTo>
                <a:lnTo>
                  <a:pt x="14881436" y="0"/>
                </a:lnTo>
                <a:lnTo>
                  <a:pt x="14881436" y="7384913"/>
                </a:lnTo>
                <a:lnTo>
                  <a:pt x="0" y="73849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29472" y="82391"/>
            <a:ext cx="13829057" cy="245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0"/>
              </a:lnSpc>
              <a:spcBef>
                <a:spcPct val="0"/>
              </a:spcBef>
            </a:pPr>
          </a:p>
          <a:p>
            <a:pPr algn="ctr">
              <a:lnSpc>
                <a:spcPts val="6240"/>
              </a:lnSpc>
            </a:pPr>
            <a:r>
              <a:rPr lang="en-US" b="true" sz="4457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Confusion Matrix</a:t>
            </a:r>
          </a:p>
          <a:p>
            <a:pPr algn="l">
              <a:lnSpc>
                <a:spcPts val="4840"/>
              </a:lnSpc>
              <a:spcBef>
                <a:spcPct val="0"/>
              </a:spcBef>
            </a:pPr>
          </a:p>
          <a:p>
            <a:pPr algn="l">
              <a:lnSpc>
                <a:spcPts val="31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989496">
            <a:off x="-5091968" y="-1340368"/>
            <a:ext cx="11026567" cy="7966695"/>
          </a:xfrm>
          <a:custGeom>
            <a:avLst/>
            <a:gdLst/>
            <a:ahLst/>
            <a:cxnLst/>
            <a:rect r="r" b="b" t="t" l="l"/>
            <a:pathLst>
              <a:path h="7966695" w="11026567">
                <a:moveTo>
                  <a:pt x="0" y="0"/>
                </a:moveTo>
                <a:lnTo>
                  <a:pt x="11026567" y="0"/>
                </a:lnTo>
                <a:lnTo>
                  <a:pt x="11026567" y="7966695"/>
                </a:lnTo>
                <a:lnTo>
                  <a:pt x="0" y="7966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932795"/>
            <a:ext cx="16230600" cy="1024635"/>
            <a:chOff x="0" y="0"/>
            <a:chExt cx="4274726" cy="2698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74726" cy="269863"/>
            </a:xfrm>
            <a:custGeom>
              <a:avLst/>
              <a:gdLst/>
              <a:ahLst/>
              <a:cxnLst/>
              <a:rect r="r" b="b" t="t" l="l"/>
              <a:pathLst>
                <a:path h="269863" w="4274726">
                  <a:moveTo>
                    <a:pt x="28620" y="0"/>
                  </a:moveTo>
                  <a:lnTo>
                    <a:pt x="4246106" y="0"/>
                  </a:lnTo>
                  <a:cubicBezTo>
                    <a:pt x="4261912" y="0"/>
                    <a:pt x="4274726" y="12813"/>
                    <a:pt x="4274726" y="28620"/>
                  </a:cubicBezTo>
                  <a:lnTo>
                    <a:pt x="4274726" y="241243"/>
                  </a:lnTo>
                  <a:cubicBezTo>
                    <a:pt x="4274726" y="257049"/>
                    <a:pt x="4261912" y="269863"/>
                    <a:pt x="4246106" y="269863"/>
                  </a:cubicBezTo>
                  <a:lnTo>
                    <a:pt x="28620" y="269863"/>
                  </a:lnTo>
                  <a:cubicBezTo>
                    <a:pt x="12813" y="269863"/>
                    <a:pt x="0" y="257049"/>
                    <a:pt x="0" y="241243"/>
                  </a:cubicBezTo>
                  <a:lnTo>
                    <a:pt x="0" y="28620"/>
                  </a:lnTo>
                  <a:cubicBezTo>
                    <a:pt x="0" y="12813"/>
                    <a:pt x="12813" y="0"/>
                    <a:pt x="28620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74726" cy="3079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2967116">
            <a:off x="8691170" y="1377244"/>
            <a:ext cx="12892802" cy="9575242"/>
          </a:xfrm>
          <a:custGeom>
            <a:avLst/>
            <a:gdLst/>
            <a:ahLst/>
            <a:cxnLst/>
            <a:rect r="r" b="b" t="t" l="l"/>
            <a:pathLst>
              <a:path h="9575242" w="12892802">
                <a:moveTo>
                  <a:pt x="0" y="0"/>
                </a:moveTo>
                <a:lnTo>
                  <a:pt x="12892803" y="0"/>
                </a:lnTo>
                <a:lnTo>
                  <a:pt x="12892803" y="9575242"/>
                </a:lnTo>
                <a:lnTo>
                  <a:pt x="0" y="95752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93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2151214"/>
            <a:ext cx="8010208" cy="6297125"/>
            <a:chOff x="0" y="0"/>
            <a:chExt cx="2109684" cy="16585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09685" cy="1658502"/>
            </a:xfrm>
            <a:custGeom>
              <a:avLst/>
              <a:gdLst/>
              <a:ahLst/>
              <a:cxnLst/>
              <a:rect r="r" b="b" t="t" l="l"/>
              <a:pathLst>
                <a:path h="1658502" w="2109685">
                  <a:moveTo>
                    <a:pt x="19330" y="0"/>
                  </a:moveTo>
                  <a:lnTo>
                    <a:pt x="2090354" y="0"/>
                  </a:lnTo>
                  <a:cubicBezTo>
                    <a:pt x="2101030" y="0"/>
                    <a:pt x="2109685" y="8654"/>
                    <a:pt x="2109685" y="19330"/>
                  </a:cubicBezTo>
                  <a:lnTo>
                    <a:pt x="2109685" y="1639172"/>
                  </a:lnTo>
                  <a:cubicBezTo>
                    <a:pt x="2109685" y="1644299"/>
                    <a:pt x="2107648" y="1649215"/>
                    <a:pt x="2104023" y="1652840"/>
                  </a:cubicBezTo>
                  <a:cubicBezTo>
                    <a:pt x="2100398" y="1656466"/>
                    <a:pt x="2095481" y="1658502"/>
                    <a:pt x="2090354" y="1658502"/>
                  </a:cubicBezTo>
                  <a:lnTo>
                    <a:pt x="19330" y="1658502"/>
                  </a:lnTo>
                  <a:cubicBezTo>
                    <a:pt x="14203" y="1658502"/>
                    <a:pt x="9287" y="1656466"/>
                    <a:pt x="5662" y="1652840"/>
                  </a:cubicBezTo>
                  <a:cubicBezTo>
                    <a:pt x="2037" y="1649215"/>
                    <a:pt x="0" y="1644299"/>
                    <a:pt x="0" y="1639172"/>
                  </a:cubicBezTo>
                  <a:lnTo>
                    <a:pt x="0" y="19330"/>
                  </a:lnTo>
                  <a:cubicBezTo>
                    <a:pt x="0" y="14203"/>
                    <a:pt x="2037" y="9287"/>
                    <a:pt x="5662" y="5662"/>
                  </a:cubicBezTo>
                  <a:cubicBezTo>
                    <a:pt x="9287" y="2037"/>
                    <a:pt x="14203" y="0"/>
                    <a:pt x="19330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109684" cy="169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249092" y="2151214"/>
            <a:ext cx="8010208" cy="6297125"/>
            <a:chOff x="0" y="0"/>
            <a:chExt cx="2109684" cy="16585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09685" cy="1658502"/>
            </a:xfrm>
            <a:custGeom>
              <a:avLst/>
              <a:gdLst/>
              <a:ahLst/>
              <a:cxnLst/>
              <a:rect r="r" b="b" t="t" l="l"/>
              <a:pathLst>
                <a:path h="1658502" w="2109685">
                  <a:moveTo>
                    <a:pt x="19330" y="0"/>
                  </a:moveTo>
                  <a:lnTo>
                    <a:pt x="2090354" y="0"/>
                  </a:lnTo>
                  <a:cubicBezTo>
                    <a:pt x="2101030" y="0"/>
                    <a:pt x="2109685" y="8654"/>
                    <a:pt x="2109685" y="19330"/>
                  </a:cubicBezTo>
                  <a:lnTo>
                    <a:pt x="2109685" y="1639172"/>
                  </a:lnTo>
                  <a:cubicBezTo>
                    <a:pt x="2109685" y="1644299"/>
                    <a:pt x="2107648" y="1649215"/>
                    <a:pt x="2104023" y="1652840"/>
                  </a:cubicBezTo>
                  <a:cubicBezTo>
                    <a:pt x="2100398" y="1656466"/>
                    <a:pt x="2095481" y="1658502"/>
                    <a:pt x="2090354" y="1658502"/>
                  </a:cubicBezTo>
                  <a:lnTo>
                    <a:pt x="19330" y="1658502"/>
                  </a:lnTo>
                  <a:cubicBezTo>
                    <a:pt x="14203" y="1658502"/>
                    <a:pt x="9287" y="1656466"/>
                    <a:pt x="5662" y="1652840"/>
                  </a:cubicBezTo>
                  <a:cubicBezTo>
                    <a:pt x="2037" y="1649215"/>
                    <a:pt x="0" y="1644299"/>
                    <a:pt x="0" y="1639172"/>
                  </a:cubicBezTo>
                  <a:lnTo>
                    <a:pt x="0" y="19330"/>
                  </a:lnTo>
                  <a:cubicBezTo>
                    <a:pt x="0" y="14203"/>
                    <a:pt x="2037" y="9287"/>
                    <a:pt x="5662" y="5662"/>
                  </a:cubicBezTo>
                  <a:cubicBezTo>
                    <a:pt x="9287" y="2037"/>
                    <a:pt x="14203" y="0"/>
                    <a:pt x="19330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109684" cy="169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608890" y="8703795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28700" y="8703795"/>
            <a:ext cx="15362208" cy="650410"/>
            <a:chOff x="0" y="0"/>
            <a:chExt cx="4046014" cy="17130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046014" cy="171301"/>
            </a:xfrm>
            <a:custGeom>
              <a:avLst/>
              <a:gdLst/>
              <a:ahLst/>
              <a:cxnLst/>
              <a:rect r="r" b="b" t="t" l="l"/>
              <a:pathLst>
                <a:path h="171301" w="4046014">
                  <a:moveTo>
                    <a:pt x="30238" y="0"/>
                  </a:moveTo>
                  <a:lnTo>
                    <a:pt x="4015776" y="0"/>
                  </a:lnTo>
                  <a:cubicBezTo>
                    <a:pt x="4032476" y="0"/>
                    <a:pt x="4046014" y="13538"/>
                    <a:pt x="4046014" y="30238"/>
                  </a:cubicBezTo>
                  <a:lnTo>
                    <a:pt x="4046014" y="141064"/>
                  </a:lnTo>
                  <a:cubicBezTo>
                    <a:pt x="4046014" y="149083"/>
                    <a:pt x="4042828" y="156774"/>
                    <a:pt x="4037157" y="162445"/>
                  </a:cubicBezTo>
                  <a:cubicBezTo>
                    <a:pt x="4031487" y="168116"/>
                    <a:pt x="4023796" y="171301"/>
                    <a:pt x="4015776" y="171301"/>
                  </a:cubicBezTo>
                  <a:lnTo>
                    <a:pt x="30238" y="171301"/>
                  </a:lnTo>
                  <a:cubicBezTo>
                    <a:pt x="22218" y="171301"/>
                    <a:pt x="14527" y="168116"/>
                    <a:pt x="8856" y="162445"/>
                  </a:cubicBezTo>
                  <a:cubicBezTo>
                    <a:pt x="3186" y="156774"/>
                    <a:pt x="0" y="149083"/>
                    <a:pt x="0" y="141064"/>
                  </a:cubicBezTo>
                  <a:lnTo>
                    <a:pt x="0" y="30238"/>
                  </a:lnTo>
                  <a:cubicBezTo>
                    <a:pt x="0" y="22218"/>
                    <a:pt x="3186" y="14527"/>
                    <a:pt x="8856" y="8856"/>
                  </a:cubicBezTo>
                  <a:cubicBezTo>
                    <a:pt x="14527" y="3186"/>
                    <a:pt x="22218" y="0"/>
                    <a:pt x="302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046014" cy="2094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7480786" y="1165535"/>
            <a:ext cx="3326428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RESEARCH PAPERS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04564" y="2601770"/>
            <a:ext cx="7058480" cy="4678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Recent advancements and challenges of NLP-based sentiment analysis: A state-of-the-art review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Alternative method sentiment analysis using emojis and emoticons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Predicting multi-label emojis, emotions, and sentiments in code-mixed texts using an emojifying sentiments framework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Sentiment Analysis of Emoji-Fused Reviews Using Machine Learning and BERT</a:t>
            </a:r>
          </a:p>
          <a:p>
            <a:pPr algn="l"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On the Impact of Language Nuances on Sentiment Analysis with Large Language Models: Paraphrasing, Sarcasm, and Emojis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724956" y="2601770"/>
            <a:ext cx="7058480" cy="428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Improving Sentiment Analysis Accuracy with Emoji Embedding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Sarcasm Detection of Emojis using Machine learning Algorithm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Au</a:t>
            </a: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tomated Sarcasm Detection in English Tweets Using CCNN and ELLSTM with Text and Emoji Embeddings</a:t>
            </a:r>
          </a:p>
          <a:p>
            <a:pPr algn="l"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Embracing Emojis in Sarcasm Detection to Enhance Sentiment Analysis</a:t>
            </a:r>
          </a:p>
          <a:p>
            <a:pPr algn="l"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Sarcasm Detection using Hybrid Deep Learning framework based on Word-Emoji Embeddings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359596" y="8850121"/>
            <a:ext cx="357759" cy="357759"/>
          </a:xfrm>
          <a:custGeom>
            <a:avLst/>
            <a:gdLst/>
            <a:ahLst/>
            <a:cxnLst/>
            <a:rect r="r" b="b" t="t" l="l"/>
            <a:pathLst>
              <a:path h="357759" w="357759">
                <a:moveTo>
                  <a:pt x="0" y="0"/>
                </a:moveTo>
                <a:lnTo>
                  <a:pt x="357759" y="0"/>
                </a:lnTo>
                <a:lnTo>
                  <a:pt x="357759" y="357759"/>
                </a:lnTo>
                <a:lnTo>
                  <a:pt x="0" y="3577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838090" y="8830563"/>
            <a:ext cx="3520620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NUST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DAGnIg7O6ls</dc:identifier>
  <dcterms:modified xsi:type="dcterms:W3CDTF">2011-08-01T06:04:30Z</dcterms:modified>
  <cp:revision>1</cp:revision>
  <dc:title>Sentiment Analysis with Sarcasm and Emojis- Final Presentation</dc:title>
</cp:coreProperties>
</file>

<file path=docProps/thumbnail.jpeg>
</file>